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58" r:id="rId3"/>
    <p:sldId id="297" r:id="rId4"/>
    <p:sldId id="259" r:id="rId5"/>
    <p:sldId id="298" r:id="rId6"/>
    <p:sldId id="299" r:id="rId7"/>
    <p:sldId id="300" r:id="rId8"/>
    <p:sldId id="301" r:id="rId9"/>
    <p:sldId id="302" r:id="rId10"/>
    <p:sldId id="304" r:id="rId11"/>
    <p:sldId id="303" r:id="rId12"/>
    <p:sldId id="305" r:id="rId13"/>
    <p:sldId id="306" r:id="rId14"/>
    <p:sldId id="275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</p:sldIdLst>
  <p:sldSz cx="9144000" cy="5143500" type="screen16x9"/>
  <p:notesSz cx="6858000" cy="9144000"/>
  <p:embeddedFontLst>
    <p:embeddedFont>
      <p:font typeface="Advent Pro Light" panose="020B0604020202020204" charset="0"/>
      <p:regular r:id="rId27"/>
      <p:bold r:id="rId28"/>
    </p:embeddedFont>
    <p:embeddedFont>
      <p:font typeface="Anton" pitchFamily="2" charset="0"/>
      <p:regular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Josefin Slab" pitchFamily="2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Rajdhani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98B2A1-01CF-4F1A-80EB-29819F898A43}">
  <a:tblStyle styleId="{9798B2A1-01CF-4F1A-80EB-29819F898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75978" autoAdjust="0"/>
  </p:normalViewPr>
  <p:slideViewPr>
    <p:cSldViewPr snapToGrid="0">
      <p:cViewPr varScale="1">
        <p:scale>
          <a:sx n="72" d="100"/>
          <a:sy n="72" d="100"/>
        </p:scale>
        <p:origin x="12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389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9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129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3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290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129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5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04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763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29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418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91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extracting Histogram of Oriented Gradients (HOG) features using the Scikit-Image library.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The Histogram of Oriented Gradient (HOG) feature descriptor is popular for object detection ,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Algorithm overview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Compute a Histogram of Oriented Gradients (HOG) by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(optional) global image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normalisation</a:t>
            </a:r>
            <a:endParaRPr lang="en-U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computing the gradient image in x and 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computing gradient histograms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normalising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across blocks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flattening into a feature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37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3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2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9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9" r:id="rId4"/>
    <p:sldLayoutId id="2147483660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15153" y="1139150"/>
            <a:ext cx="4908847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Rajdhani"/>
                <a:ea typeface="Rajdhani"/>
                <a:cs typeface="Rajdhani"/>
                <a:sym typeface="Rajdhani"/>
              </a:rPr>
              <a:t>Tp2 : Face </a:t>
            </a:r>
            <a:r>
              <a:rPr lang="fr-FR" dirty="0" err="1">
                <a:latin typeface="Rajdhani"/>
                <a:ea typeface="Rajdhani"/>
                <a:cs typeface="Rajdhani"/>
                <a:sym typeface="Rajdhani"/>
              </a:rPr>
              <a:t>detection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Réalisée par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Yasmine BEN SAAD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Chahnez KRAIEM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387269" y="1434600"/>
            <a:ext cx="375673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Model Deployment with Python and </a:t>
            </a:r>
            <a:r>
              <a:rPr lang="en-US" sz="2800" dirty="0" err="1"/>
              <a:t>Streamlit</a:t>
            </a:r>
            <a:endParaRPr lang="en-US"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C8428172-2DF9-0BE9-29D8-A4953DA93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0" t="21230" r="54637" b="4083"/>
          <a:stretch/>
        </p:blipFill>
        <p:spPr>
          <a:xfrm>
            <a:off x="243919" y="957736"/>
            <a:ext cx="4964186" cy="36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387269" y="1434600"/>
            <a:ext cx="375673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Model Deployment with Python and </a:t>
            </a:r>
            <a:r>
              <a:rPr lang="en-US" sz="2800" dirty="0" err="1"/>
              <a:t>Streamlit</a:t>
            </a:r>
            <a:endParaRPr lang="en-US"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251BE376-2660-9E2B-8B41-A06E52A4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4" r="12754" b="5421"/>
          <a:stretch/>
        </p:blipFill>
        <p:spPr>
          <a:xfrm>
            <a:off x="371061" y="699880"/>
            <a:ext cx="4825331" cy="374374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79D0990-E448-F636-21E9-62BF1A314187}"/>
              </a:ext>
            </a:extLst>
          </p:cNvPr>
          <p:cNvSpPr/>
          <p:nvPr/>
        </p:nvSpPr>
        <p:spPr>
          <a:xfrm>
            <a:off x="577749" y="1288826"/>
            <a:ext cx="755373" cy="354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9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387269" y="1434600"/>
            <a:ext cx="375673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Model Deployment with Python and </a:t>
            </a:r>
            <a:r>
              <a:rPr lang="en-US" sz="2800" dirty="0" err="1"/>
              <a:t>Streamlit</a:t>
            </a:r>
            <a:endParaRPr lang="en-US"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D812B51-1B5C-A0FD-4DE8-6421DC4F0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95" b="5545"/>
          <a:stretch/>
        </p:blipFill>
        <p:spPr>
          <a:xfrm>
            <a:off x="106017" y="1137764"/>
            <a:ext cx="5103939" cy="34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48892" y="1748751"/>
            <a:ext cx="4908847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>
                <a:latin typeface="Rajdhani"/>
                <a:ea typeface="Rajdhani"/>
                <a:cs typeface="Rajdhani"/>
                <a:sym typeface="Rajdhani"/>
              </a:rPr>
              <a:t>Tp3 : </a:t>
            </a:r>
            <a:r>
              <a:rPr lang="en-US" sz="4000" dirty="0">
                <a:latin typeface="Rajdhani"/>
                <a:cs typeface="Rajdhani"/>
                <a:sym typeface="Rajdhani"/>
              </a:rPr>
              <a:t>SKIN CANCER DETECTION WITH ANDROID APP</a:t>
            </a:r>
            <a:br>
              <a:rPr lang="en-US" b="0" i="0" cap="all" dirty="0">
                <a:solidFill>
                  <a:srgbClr val="222222"/>
                </a:solidFill>
                <a:effectLst/>
                <a:latin typeface="Montserrat" panose="020B0604020202020204" pitchFamily="2" charset="0"/>
              </a:rPr>
            </a:b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Réalisée par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Yasmine BEN SAAD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Chahnez KRAIEM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5" name="Google Shape;1794;p47">
            <a:extLst>
              <a:ext uri="{FF2B5EF4-FFF2-40B4-BE49-F238E27FC236}">
                <a16:creationId xmlns:a16="http://schemas.microsoft.com/office/drawing/2014/main" id="{05149CC0-B58C-429A-84C0-746513EE0C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5293243" y="689859"/>
            <a:ext cx="3570993" cy="379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9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mport the project and unzip it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B82F77-6736-29C7-B3D9-058C33D60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18" r="28841" b="35323"/>
          <a:stretch/>
        </p:blipFill>
        <p:spPr>
          <a:xfrm>
            <a:off x="475116" y="1364974"/>
            <a:ext cx="8193768" cy="27034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Loading</a:t>
            </a:r>
            <a:r>
              <a:rPr lang="fr-FR" dirty="0"/>
              <a:t> the data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EE437F-751B-C156-479A-101C17F18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01" r="38986" b="10905"/>
          <a:stretch/>
        </p:blipFill>
        <p:spPr>
          <a:xfrm>
            <a:off x="1285460" y="1082525"/>
            <a:ext cx="6573079" cy="3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000" y="4038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FFFFF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Transfer Learning with TensorFlow hub</a:t>
            </a:r>
            <a:endParaRPr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896F8A-8F04-99E9-FC5B-771C137EB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r="38261" b="12402"/>
          <a:stretch/>
        </p:blipFill>
        <p:spPr>
          <a:xfrm>
            <a:off x="258586" y="1537252"/>
            <a:ext cx="8626828" cy="23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</a:t>
            </a:r>
            <a:r>
              <a:rPr lang="fr-FR" dirty="0" err="1"/>
              <a:t>preprocessing</a:t>
            </a:r>
            <a:endParaRPr dirty="0"/>
          </a:p>
        </p:txBody>
      </p:sp>
      <p:pic>
        <p:nvPicPr>
          <p:cNvPr id="2" name="Picture 2" descr="Aucune description disponible.">
            <a:extLst>
              <a:ext uri="{FF2B5EF4-FFF2-40B4-BE49-F238E27FC236}">
                <a16:creationId xmlns:a16="http://schemas.microsoft.com/office/drawing/2014/main" id="{9C5E8ACF-3A43-EC7C-4385-59B1CBD50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34" y="1204984"/>
            <a:ext cx="6710146" cy="37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4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Build</a:t>
            </a:r>
            <a:r>
              <a:rPr lang="fr-FR" dirty="0"/>
              <a:t> the model</a:t>
            </a:r>
            <a:endParaRPr dirty="0"/>
          </a:p>
        </p:txBody>
      </p:sp>
      <p:pic>
        <p:nvPicPr>
          <p:cNvPr id="2" name="Picture 4" descr="Aucune description disponible.">
            <a:extLst>
              <a:ext uri="{FF2B5EF4-FFF2-40B4-BE49-F238E27FC236}">
                <a16:creationId xmlns:a16="http://schemas.microsoft.com/office/drawing/2014/main" id="{F9BCEDA1-366F-0940-BD8D-2DFAB8B9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0" y="1180912"/>
            <a:ext cx="7924800" cy="37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4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Training model</a:t>
            </a:r>
            <a:endParaRPr dirty="0"/>
          </a:p>
        </p:txBody>
      </p:sp>
      <p:pic>
        <p:nvPicPr>
          <p:cNvPr id="3" name="Picture 2" descr="Aucune description disponible.">
            <a:extLst>
              <a:ext uri="{FF2B5EF4-FFF2-40B4-BE49-F238E27FC236}">
                <a16:creationId xmlns:a16="http://schemas.microsoft.com/office/drawing/2014/main" id="{FCC9A9F1-223F-6D19-3F52-7EB98B70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1082525"/>
            <a:ext cx="8786191" cy="370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02502" y="177888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078205" y="1727960"/>
            <a:ext cx="41400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Evaluating the Best Face Detector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858927" y="3128815"/>
            <a:ext cx="35556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Binary</a:t>
            </a:r>
            <a:r>
              <a:rPr lang="fr-FR" dirty="0"/>
              <a:t> Classification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Scikit-Learn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078205" y="3082790"/>
            <a:ext cx="414009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Faces in a New Image 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82605" y="308463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211680" y="172796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443115" y="308279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421806" y="176139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846518" y="297824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043115" y="165684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071630" y="297824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46518" y="162341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" name="Google Shape;129;p26">
            <a:extLst>
              <a:ext uri="{FF2B5EF4-FFF2-40B4-BE49-F238E27FC236}">
                <a16:creationId xmlns:a16="http://schemas.microsoft.com/office/drawing/2014/main" id="{B594EF92-76CD-A251-9501-FD2163524D50}"/>
              </a:ext>
            </a:extLst>
          </p:cNvPr>
          <p:cNvCxnSpPr/>
          <p:nvPr/>
        </p:nvCxnSpPr>
        <p:spPr>
          <a:xfrm>
            <a:off x="2736816" y="415077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Google Shape;125;p26">
            <a:extLst>
              <a:ext uri="{FF2B5EF4-FFF2-40B4-BE49-F238E27FC236}">
                <a16:creationId xmlns:a16="http://schemas.microsoft.com/office/drawing/2014/main" id="{5EEB4ECF-3FE3-1618-F652-7CDB846A4719}"/>
              </a:ext>
            </a:extLst>
          </p:cNvPr>
          <p:cNvSpPr txBox="1">
            <a:spLocks/>
          </p:cNvSpPr>
          <p:nvPr/>
        </p:nvSpPr>
        <p:spPr>
          <a:xfrm>
            <a:off x="2124459" y="425532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2" name="Google Shape;121;p26">
            <a:extLst>
              <a:ext uri="{FF2B5EF4-FFF2-40B4-BE49-F238E27FC236}">
                <a16:creationId xmlns:a16="http://schemas.microsoft.com/office/drawing/2014/main" id="{CA01F8A7-8DC6-C5C1-09AE-A08E82AD59E4}"/>
              </a:ext>
            </a:extLst>
          </p:cNvPr>
          <p:cNvSpPr txBox="1">
            <a:spLocks/>
          </p:cNvSpPr>
          <p:nvPr/>
        </p:nvSpPr>
        <p:spPr>
          <a:xfrm>
            <a:off x="2724459" y="4274391"/>
            <a:ext cx="6061731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Model Deployment with Python and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BB903F-5D33-4030-C4A4-8525000F8BD6}"/>
              </a:ext>
            </a:extLst>
          </p:cNvPr>
          <p:cNvSpPr txBox="1"/>
          <p:nvPr/>
        </p:nvSpPr>
        <p:spPr>
          <a:xfrm>
            <a:off x="3540437" y="326403"/>
            <a:ext cx="3324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Plan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Checking performance</a:t>
            </a:r>
            <a:endParaRPr dirty="0"/>
          </a:p>
        </p:txBody>
      </p:sp>
      <p:pic>
        <p:nvPicPr>
          <p:cNvPr id="3" name="Picture 2" descr="Aucune description disponible.">
            <a:extLst>
              <a:ext uri="{FF2B5EF4-FFF2-40B4-BE49-F238E27FC236}">
                <a16:creationId xmlns:a16="http://schemas.microsoft.com/office/drawing/2014/main" id="{E4128EBC-7F7B-EF11-5D33-6371117F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1096605"/>
            <a:ext cx="6168817" cy="37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42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Testing</a:t>
            </a:r>
            <a:r>
              <a:rPr lang="fr-FR" dirty="0"/>
              <a:t> at </a:t>
            </a:r>
            <a:r>
              <a:rPr lang="fr-FR" dirty="0" err="1"/>
              <a:t>random</a:t>
            </a:r>
            <a:endParaRPr dirty="0"/>
          </a:p>
        </p:txBody>
      </p:sp>
      <p:pic>
        <p:nvPicPr>
          <p:cNvPr id="2" name="Picture 2" descr="Aucune description disponible.">
            <a:extLst>
              <a:ext uri="{FF2B5EF4-FFF2-40B4-BE49-F238E27FC236}">
                <a16:creationId xmlns:a16="http://schemas.microsoft.com/office/drawing/2014/main" id="{F9BD1C3D-74E2-F5CF-FA61-CD9E997B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4" y="1096605"/>
            <a:ext cx="8154987" cy="36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87EBE0-51EC-00B9-1638-91CE80217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5" t="40445" r="39565" b="30941"/>
          <a:stretch/>
        </p:blipFill>
        <p:spPr>
          <a:xfrm rot="21134224">
            <a:off x="4002813" y="3250933"/>
            <a:ext cx="4806057" cy="147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62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Confusion matrix</a:t>
            </a:r>
            <a:endParaRPr dirty="0"/>
          </a:p>
        </p:txBody>
      </p:sp>
      <p:pic>
        <p:nvPicPr>
          <p:cNvPr id="2" name="Picture 2" descr="Aucune description disponible.">
            <a:extLst>
              <a:ext uri="{FF2B5EF4-FFF2-40B4-BE49-F238E27FC236}">
                <a16:creationId xmlns:a16="http://schemas.microsoft.com/office/drawing/2014/main" id="{BFEF061F-61AF-CB0A-3353-3C2B9441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30" y="1082525"/>
            <a:ext cx="6101424" cy="37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73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as saved model and convert to </a:t>
            </a:r>
            <a:r>
              <a:rPr lang="en-US" dirty="0" err="1"/>
              <a:t>TFLite</a:t>
            </a:r>
            <a:endParaRPr dirty="0"/>
          </a:p>
        </p:txBody>
      </p:sp>
      <p:pic>
        <p:nvPicPr>
          <p:cNvPr id="3" name="Picture 2" descr="Aucune description disponible.">
            <a:extLst>
              <a:ext uri="{FF2B5EF4-FFF2-40B4-BE49-F238E27FC236}">
                <a16:creationId xmlns:a16="http://schemas.microsoft.com/office/drawing/2014/main" id="{C0E064C2-7F92-C105-1AC4-13C590CA9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3"/>
          <a:stretch/>
        </p:blipFill>
        <p:spPr bwMode="auto">
          <a:xfrm>
            <a:off x="239712" y="1177261"/>
            <a:ext cx="8664575" cy="38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4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Android App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AAD8A3-1247-68EF-8622-19989CDD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5" y="1357312"/>
            <a:ext cx="2466975" cy="242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644B859-7743-65DF-B029-16E274E33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1" b="4927"/>
          <a:stretch/>
        </p:blipFill>
        <p:spPr>
          <a:xfrm>
            <a:off x="3292959" y="1208079"/>
            <a:ext cx="2001492" cy="3681972"/>
          </a:xfrm>
          <a:prstGeom prst="rect">
            <a:avLst/>
          </a:prstGeom>
        </p:spPr>
      </p:pic>
      <p:pic>
        <p:nvPicPr>
          <p:cNvPr id="8" name="Image 7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74DD652F-1750-35DC-7226-DBBD6327C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4" b="4928"/>
          <a:stretch/>
        </p:blipFill>
        <p:spPr>
          <a:xfrm>
            <a:off x="6215501" y="1208080"/>
            <a:ext cx="2054270" cy="36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15496" y="1434600"/>
            <a:ext cx="352850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02336" y="109728"/>
            <a:ext cx="546919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Display the positive patches (people faces)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FE2A034-A8C7-697A-5A9B-2DE66B70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0" t="34426" r="54533" b="18443"/>
          <a:stretch/>
        </p:blipFill>
        <p:spPr>
          <a:xfrm>
            <a:off x="531431" y="1396092"/>
            <a:ext cx="4040569" cy="34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8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15496" y="1434600"/>
            <a:ext cx="352850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46304" y="304800"/>
            <a:ext cx="476707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The </a:t>
            </a:r>
            <a:r>
              <a:rPr lang="fr-FR" sz="1800" b="1" dirty="0" err="1"/>
              <a:t>oriented</a:t>
            </a:r>
            <a:r>
              <a:rPr lang="fr-FR" sz="1800" b="1" dirty="0"/>
              <a:t> gradients of HOG </a:t>
            </a:r>
            <a:r>
              <a:rPr lang="fr-FR" sz="1800" b="1" dirty="0" err="1"/>
              <a:t>using</a:t>
            </a:r>
            <a:r>
              <a:rPr lang="fr-FR" sz="1800" b="1" dirty="0"/>
              <a:t> the </a:t>
            </a:r>
            <a:r>
              <a:rPr lang="fr-FR" sz="1800" b="1" dirty="0" err="1"/>
              <a:t>Scikit-Image’s</a:t>
            </a:r>
            <a:r>
              <a:rPr lang="fr-FR" sz="1800" b="1" dirty="0"/>
              <a:t> HOG </a:t>
            </a:r>
            <a:r>
              <a:rPr lang="fr-FR" sz="1800" b="1" dirty="0" err="1"/>
              <a:t>extractor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577325" y="235398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72EDE8C-E07C-D066-77E3-4624B2EA8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5" t="35543" r="51146" b="26032"/>
          <a:stretch/>
        </p:blipFill>
        <p:spPr>
          <a:xfrm>
            <a:off x="146304" y="1766317"/>
            <a:ext cx="5094362" cy="2851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15496" y="1434600"/>
            <a:ext cx="352850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4591" y="12192"/>
            <a:ext cx="476707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    Extraction of the </a:t>
            </a:r>
            <a:r>
              <a:rPr lang="fr-FR" sz="1800" b="1" dirty="0" err="1"/>
              <a:t>negative</a:t>
            </a:r>
            <a:r>
              <a:rPr lang="fr-FR" sz="1800" b="1" dirty="0"/>
              <a:t> patches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F74A64A-B1A2-AA44-E3B2-07A2A9E8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7" t="31991" r="53600" b="21526"/>
          <a:stretch/>
        </p:blipFill>
        <p:spPr>
          <a:xfrm>
            <a:off x="341376" y="1465100"/>
            <a:ext cx="4413503" cy="33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265349" y="1434600"/>
            <a:ext cx="387865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Binary</a:t>
            </a:r>
            <a:r>
              <a:rPr lang="fr-FR" sz="3600" dirty="0"/>
              <a:t> Classification </a:t>
            </a:r>
            <a:r>
              <a:rPr lang="fr-FR" sz="3600" dirty="0" err="1"/>
              <a:t>using</a:t>
            </a:r>
            <a:r>
              <a:rPr lang="fr-FR" sz="3600" dirty="0"/>
              <a:t> </a:t>
            </a:r>
            <a:r>
              <a:rPr lang="fr-FR" sz="3600" dirty="0" err="1"/>
              <a:t>Scikit-Learn</a:t>
            </a:r>
            <a:endParaRPr lang="fr-FR" sz="36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4591" y="12193"/>
            <a:ext cx="4767072" cy="938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Split the data: training data and </a:t>
            </a:r>
            <a:r>
              <a:rPr lang="fr-FR" sz="1800" b="1" dirty="0" err="1"/>
              <a:t>testing</a:t>
            </a:r>
            <a:r>
              <a:rPr lang="fr-FR" sz="1800" b="1" dirty="0"/>
              <a:t> data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26534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DD7AAB0-413C-4DDE-9DC8-DAADBF726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t="34600" r="34133" b="47139"/>
          <a:stretch/>
        </p:blipFill>
        <p:spPr>
          <a:xfrm>
            <a:off x="164592" y="731520"/>
            <a:ext cx="4767072" cy="938784"/>
          </a:xfrm>
          <a:prstGeom prst="rect">
            <a:avLst/>
          </a:prstGeom>
        </p:spPr>
      </p:pic>
      <p:sp>
        <p:nvSpPr>
          <p:cNvPr id="5" name="Google Shape;136;p27">
            <a:extLst>
              <a:ext uri="{FF2B5EF4-FFF2-40B4-BE49-F238E27FC236}">
                <a16:creationId xmlns:a16="http://schemas.microsoft.com/office/drawing/2014/main" id="{AB769ED1-0ECA-D2B1-A8B7-FD44740A9720}"/>
              </a:ext>
            </a:extLst>
          </p:cNvPr>
          <p:cNvSpPr txBox="1">
            <a:spLocks/>
          </p:cNvSpPr>
          <p:nvPr/>
        </p:nvSpPr>
        <p:spPr>
          <a:xfrm>
            <a:off x="164590" y="1787058"/>
            <a:ext cx="4990505" cy="93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/>
            <a:r>
              <a:rPr lang="en-US" sz="1800" b="1" dirty="0"/>
              <a:t>we build different binary classifiers with the best estimator : </a:t>
            </a:r>
            <a:r>
              <a:rPr lang="fr-FR" sz="1800" b="1" dirty="0" err="1"/>
              <a:t>RandomForestClassifier</a:t>
            </a:r>
            <a:r>
              <a:rPr lang="fr-FR" sz="1800" b="1" dirty="0"/>
              <a:t> | </a:t>
            </a:r>
            <a:r>
              <a:rPr lang="fr-FR" sz="1800" b="1" dirty="0" err="1"/>
              <a:t>DecisionTreeClassifier</a:t>
            </a:r>
            <a:r>
              <a:rPr lang="fr-FR" sz="1800" b="1" dirty="0"/>
              <a:t> | </a:t>
            </a:r>
            <a:r>
              <a:rPr lang="fr-FR" sz="1800" b="1" dirty="0" err="1"/>
              <a:t>KNeighborsClassifier</a:t>
            </a:r>
            <a:r>
              <a:rPr lang="fr-FR" sz="1800" b="1" dirty="0"/>
              <a:t> | </a:t>
            </a:r>
            <a:r>
              <a:rPr lang="fr-FR" sz="1800" b="1" dirty="0" err="1"/>
              <a:t>svm</a:t>
            </a:r>
            <a:endParaRPr lang="en-US" sz="1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0780C8-C9E4-B7A4-99FC-FA26D0967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5" t="24722" r="50000" b="43867"/>
          <a:stretch/>
        </p:blipFill>
        <p:spPr>
          <a:xfrm>
            <a:off x="110538" y="2842596"/>
            <a:ext cx="4974061" cy="2145922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7A822AC-307E-DCAE-87E2-B7D8CF0E54A4}"/>
              </a:ext>
            </a:extLst>
          </p:cNvPr>
          <p:cNvSpPr/>
          <p:nvPr/>
        </p:nvSpPr>
        <p:spPr>
          <a:xfrm>
            <a:off x="0" y="4611757"/>
            <a:ext cx="2372139" cy="5052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9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615496" y="1434600"/>
            <a:ext cx="352850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4591" y="12192"/>
            <a:ext cx="476707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    </a:t>
            </a:r>
            <a:r>
              <a:rPr lang="fr-FR" sz="1800" b="1" dirty="0" err="1"/>
              <a:t>Kneighbors</a:t>
            </a:r>
            <a:r>
              <a:rPr lang="fr-FR" sz="1800" b="1" dirty="0"/>
              <a:t> has the </a:t>
            </a:r>
            <a:r>
              <a:rPr lang="fr-FR" sz="1800" b="1" dirty="0" err="1"/>
              <a:t>highest</a:t>
            </a:r>
            <a:r>
              <a:rPr lang="fr-FR" sz="1800" b="1" dirty="0"/>
              <a:t> </a:t>
            </a:r>
            <a:r>
              <a:rPr lang="fr-FR" sz="1800" b="1" dirty="0" err="1"/>
              <a:t>accuracy</a:t>
            </a:r>
            <a:endParaRPr lang="fr-FR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 =&gt; best model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46BBF54-197A-AF36-56B0-DE6B20143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7" t="35291" r="47868" b="16505"/>
          <a:stretch/>
        </p:blipFill>
        <p:spPr>
          <a:xfrm>
            <a:off x="291548" y="1250241"/>
            <a:ext cx="4867494" cy="35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387269" y="1434600"/>
            <a:ext cx="375673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Evaluating the Best Face Detector 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4591" y="12192"/>
            <a:ext cx="476707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The performance of </a:t>
            </a:r>
            <a:r>
              <a:rPr lang="fr-FR" sz="1800" b="1" dirty="0" err="1"/>
              <a:t>our</a:t>
            </a:r>
            <a:r>
              <a:rPr lang="fr-FR" sz="1800" b="1" dirty="0"/>
              <a:t> best model 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6F0BD44B-7D19-4092-DFDD-E9B885258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t="32198" r="36811" b="14443"/>
          <a:stretch/>
        </p:blipFill>
        <p:spPr>
          <a:xfrm>
            <a:off x="164589" y="1298713"/>
            <a:ext cx="506348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387269" y="1434600"/>
            <a:ext cx="375673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Finding Faces in a New Image 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42884" y="180402"/>
            <a:ext cx="4767072" cy="14662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A </a:t>
            </a:r>
            <a:r>
              <a:rPr lang="fr-FR" sz="1800" b="1" dirty="0" err="1"/>
              <a:t>red</a:t>
            </a:r>
            <a:r>
              <a:rPr lang="fr-FR" sz="1800" b="1" dirty="0"/>
              <a:t> face </a:t>
            </a:r>
            <a:r>
              <a:rPr lang="fr-FR" sz="1800" b="1" dirty="0" err="1"/>
              <a:t>detected</a:t>
            </a:r>
            <a:r>
              <a:rPr lang="fr-FR" sz="1800" b="1" dirty="0"/>
              <a:t> patch</a:t>
            </a:r>
            <a:endParaRPr sz="1800" b="1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387269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0A48E0C-3DFD-1090-AD1C-8F819FE30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1" t="27880" r="47868" b="18052"/>
          <a:stretch/>
        </p:blipFill>
        <p:spPr>
          <a:xfrm>
            <a:off x="128066" y="1338470"/>
            <a:ext cx="5081890" cy="34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226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276</Words>
  <Application>Microsoft Office PowerPoint</Application>
  <PresentationFormat>Affichage à l'écran (16:9)</PresentationFormat>
  <Paragraphs>58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Rajdhani</vt:lpstr>
      <vt:lpstr>Arial</vt:lpstr>
      <vt:lpstr>Josefin Slab</vt:lpstr>
      <vt:lpstr>Montserrat</vt:lpstr>
      <vt:lpstr>Advent Pro Light</vt:lpstr>
      <vt:lpstr>Anton</vt:lpstr>
      <vt:lpstr>Lato</vt:lpstr>
      <vt:lpstr>Fira Sans Condensed Light</vt:lpstr>
      <vt:lpstr>Ai Tech Agency by Slidesgo</vt:lpstr>
      <vt:lpstr>Tp2 : Face detection</vt:lpstr>
      <vt:lpstr>Feature engineering</vt:lpstr>
      <vt:lpstr>Feature engineering</vt:lpstr>
      <vt:lpstr>Feature engineering</vt:lpstr>
      <vt:lpstr>Feature engineering</vt:lpstr>
      <vt:lpstr>Binary Classification using Scikit-Learn</vt:lpstr>
      <vt:lpstr>Feature engineering</vt:lpstr>
      <vt:lpstr>Evaluating the Best Face Detector </vt:lpstr>
      <vt:lpstr>Finding Faces in a New Image </vt:lpstr>
      <vt:lpstr>Model Deployment with Python and Streamlit</vt:lpstr>
      <vt:lpstr>Model Deployment with Python and Streamlit</vt:lpstr>
      <vt:lpstr>Model Deployment with Python and Streamlit</vt:lpstr>
      <vt:lpstr>Tp3 : SKIN CANCER DETECTION WITH ANDROID APP </vt:lpstr>
      <vt:lpstr>Import the project and unzip it</vt:lpstr>
      <vt:lpstr>Loading the data</vt:lpstr>
      <vt:lpstr>Transfer Learning with TensorFlow hub</vt:lpstr>
      <vt:lpstr>Data preprocessing</vt:lpstr>
      <vt:lpstr>Build the model</vt:lpstr>
      <vt:lpstr>Training model</vt:lpstr>
      <vt:lpstr>Checking performance</vt:lpstr>
      <vt:lpstr>Testing at random</vt:lpstr>
      <vt:lpstr>Confusion matrix</vt:lpstr>
      <vt:lpstr>Export as saved model and convert to TFLite</vt:lpstr>
      <vt:lpstr>Android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Tp2 : Face detection</dc:title>
  <cp:lastModifiedBy>bensaad.yasmine</cp:lastModifiedBy>
  <cp:revision>7</cp:revision>
  <dcterms:modified xsi:type="dcterms:W3CDTF">2022-12-12T23:41:57Z</dcterms:modified>
</cp:coreProperties>
</file>